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341" r:id="rId2"/>
    <p:sldId id="342" r:id="rId3"/>
    <p:sldId id="257" r:id="rId4"/>
    <p:sldId id="513" r:id="rId5"/>
    <p:sldId id="514" r:id="rId6"/>
    <p:sldId id="515" r:id="rId7"/>
    <p:sldId id="516" r:id="rId8"/>
    <p:sldId id="517" r:id="rId9"/>
    <p:sldId id="518" r:id="rId10"/>
    <p:sldId id="519" r:id="rId11"/>
    <p:sldId id="520" r:id="rId12"/>
    <p:sldId id="521" r:id="rId13"/>
    <p:sldId id="522" r:id="rId14"/>
    <p:sldId id="523" r:id="rId15"/>
    <p:sldId id="524" r:id="rId16"/>
    <p:sldId id="525" r:id="rId17"/>
    <p:sldId id="526" r:id="rId18"/>
    <p:sldId id="527" r:id="rId19"/>
    <p:sldId id="528" r:id="rId20"/>
    <p:sldId id="529" r:id="rId21"/>
    <p:sldId id="530" r:id="rId22"/>
    <p:sldId id="531" r:id="rId23"/>
    <p:sldId id="532" r:id="rId24"/>
    <p:sldId id="533" r:id="rId25"/>
    <p:sldId id="534" r:id="rId26"/>
    <p:sldId id="535" r:id="rId27"/>
    <p:sldId id="536" r:id="rId28"/>
    <p:sldId id="537" r:id="rId29"/>
    <p:sldId id="538" r:id="rId30"/>
    <p:sldId id="539" r:id="rId31"/>
    <p:sldId id="540" r:id="rId32"/>
    <p:sldId id="541" r:id="rId33"/>
    <p:sldId id="542" r:id="rId34"/>
    <p:sldId id="543" r:id="rId35"/>
    <p:sldId id="544" r:id="rId36"/>
    <p:sldId id="545" r:id="rId37"/>
    <p:sldId id="546" r:id="rId38"/>
    <p:sldId id="547" r:id="rId39"/>
    <p:sldId id="548" r:id="rId40"/>
    <p:sldId id="549" r:id="rId41"/>
    <p:sldId id="550" r:id="rId42"/>
    <p:sldId id="551" r:id="rId43"/>
    <p:sldId id="512" r:id="rId44"/>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4" d="100"/>
          <a:sy n="64" d="100"/>
        </p:scale>
        <p:origin x="-632" y="-104"/>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E87875E-BE80-9745-B369-4F4A7AB5E016}" type="datetime1">
              <a:rPr lang="en-US"/>
              <a:pPr>
                <a:defRPr/>
              </a:pPr>
              <a:t>7/8/17</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4961A077-CBFC-8247-8C5F-B9A3C2BF590F}" type="slidenum">
              <a:rPr lang="en-US"/>
              <a:pPr>
                <a:defRPr/>
              </a:pPr>
              <a:t>‹#›</a:t>
            </a:fld>
            <a:endParaRPr lang="en-US"/>
          </a:p>
        </p:txBody>
      </p:sp>
    </p:spTree>
    <p:extLst>
      <p:ext uri="{BB962C8B-B14F-4D97-AF65-F5344CB8AC3E}">
        <p14:creationId xmlns:p14="http://schemas.microsoft.com/office/powerpoint/2010/main" val="1637417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3D7B332-3177-764B-A596-DBF05F42396E}" type="datetime1">
              <a:rPr lang="en-US"/>
              <a:pPr>
                <a:defRPr/>
              </a:pPr>
              <a:t>7/8/17</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F3969550-FBCF-404B-9FAA-7B1DCDF2C4FF}" type="slidenum">
              <a:rPr lang="en-US"/>
              <a:pPr>
                <a:defRPr/>
              </a:pPr>
              <a:t>‹#›</a:t>
            </a:fld>
            <a:endParaRPr lang="en-US"/>
          </a:p>
        </p:txBody>
      </p:sp>
    </p:spTree>
    <p:extLst>
      <p:ext uri="{BB962C8B-B14F-4D97-AF65-F5344CB8AC3E}">
        <p14:creationId xmlns:p14="http://schemas.microsoft.com/office/powerpoint/2010/main" val="5757202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15</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30</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32</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33</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34</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35</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3" name="Picture 7" descr="bioinformatics.ca-logo-white-tex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1882775"/>
            <a:ext cx="11922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906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652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TextBox 3"/>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5" name="TextBox 4"/>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412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userDrawn="1"/>
        </p:nvSpPr>
        <p:spPr bwMode="auto">
          <a:xfrm>
            <a:off x="76200" y="6429375"/>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2000" b="1" dirty="0" smtClean="0">
                <a:solidFill>
                  <a:schemeClr val="bg1"/>
                </a:solidFill>
                <a:latin typeface="Calibri" charset="0"/>
                <a:cs typeface="Calibri" charset="0"/>
              </a:rPr>
              <a:t>RNA sequencing and analysis</a:t>
            </a:r>
          </a:p>
        </p:txBody>
      </p:sp>
      <p:sp>
        <p:nvSpPr>
          <p:cNvPr id="8" name="TextBox 7"/>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690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91549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FECFAEAF-3726-E641-9B5B-3F8EA05B09A3}" type="datetime1">
              <a:rPr lang="en-US"/>
              <a:pPr>
                <a:defRPr/>
              </a:pPr>
              <a:t>7/8/17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18C1412E-69E1-864D-A0DF-94DDC7C8003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stars.org/p/7020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ws.amazon.com/consol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hyperlink" Target="https://364840684323.signin.aws.amazon.com/consol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loud.google.com/" TargetMode="External"/><Relationship Id="rId4" Type="http://schemas.openxmlformats.org/officeDocument/2006/relationships/hyperlink" Target="https://www.digitalocean.com/" TargetMode="External"/><Relationship Id="rId5" Type="http://schemas.openxmlformats.org/officeDocument/2006/relationships/hyperlink" Target="https://azure.microsoft.com/en-us/" TargetMode="External"/><Relationship Id="rId6" Type="http://schemas.openxmlformats.org/officeDocument/2006/relationships/hyperlink" Target="http://www.rackspace.com/cloud" TargetMode="External"/><Relationship Id="rId1" Type="http://schemas.openxmlformats.org/officeDocument/2006/relationships/slideLayout" Target="../slideLayouts/slideLayout2.xml"/><Relationship Id="rId2" Type="http://schemas.openxmlformats.org/officeDocument/2006/relationships/hyperlink" Target="https://aws.amazon.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2860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Canadian Bioinformatics Workshops</a:t>
            </a:r>
          </a:p>
        </p:txBody>
      </p:sp>
      <p:sp>
        <p:nvSpPr>
          <p:cNvPr id="9218" name="Rectangle 3"/>
          <p:cNvSpPr>
            <a:spLocks noGrp="1" noChangeArrowheads="1"/>
          </p:cNvSpPr>
          <p:nvPr>
            <p:ph type="subTitle" idx="4294967295"/>
          </p:nvPr>
        </p:nvSpPr>
        <p:spPr>
          <a:xfrm>
            <a:off x="1182688" y="3695700"/>
            <a:ext cx="6778625" cy="1927225"/>
          </a:xfrm>
        </p:spPr>
        <p:txBody>
          <a:bodyPr/>
          <a:lstStyle/>
          <a:p>
            <a:pPr marL="0" indent="0" algn="ctr" eaLnBrk="1" hangingPunct="1">
              <a:buFont typeface="Arial" charset="0"/>
              <a:buNone/>
            </a:pPr>
            <a:r>
              <a:rPr lang="en-US">
                <a:latin typeface="Calibri" charset="0"/>
                <a:ea typeface="ＭＳ Ｐゴシック" charset="0"/>
                <a:cs typeface="ＭＳ Ｐゴシック" charset="0"/>
              </a:rPr>
              <a:t>www.bioinformatics.ca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664163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smtClean="0">
                <a:ea typeface="ＭＳ Ｐゴシック" charset="0"/>
              </a:rPr>
              <a:t>We </a:t>
            </a:r>
            <a:r>
              <a:rPr lang="en-US" dirty="0">
                <a:ea typeface="ＭＳ Ｐゴシック" charset="0"/>
              </a:rPr>
              <a:t>received a grant from Amazon, so supported by ‘AWS in Education grant </a:t>
            </a:r>
            <a:r>
              <a:rPr lang="en-US" dirty="0" smtClean="0">
                <a:ea typeface="ＭＳ Ｐゴシック" charset="0"/>
              </a:rPr>
              <a:t>award’.</a:t>
            </a:r>
            <a:endParaRPr lang="en-US" dirty="0">
              <a:ea typeface="ＭＳ Ｐゴシック" charset="0"/>
            </a:endParaRP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a:t>
            </a:r>
            <a:r>
              <a:rPr lang="en-US" dirty="0" smtClean="0">
                <a:ea typeface="ＭＳ Ｐゴシック" charset="0"/>
              </a:rPr>
              <a:t>) – now one for this course!</a:t>
            </a:r>
            <a:endParaRPr lang="en-US" dirty="0">
              <a:ea typeface="ＭＳ Ｐゴシック" charset="0"/>
            </a:endParaRPr>
          </a:p>
          <a:p>
            <a:r>
              <a:rPr lang="en-US" dirty="0">
                <a:ea typeface="ＭＳ Ｐゴシック" charset="0"/>
              </a:rPr>
              <a:t>Many flavors of cloud available, not just AWS </a:t>
            </a:r>
          </a:p>
        </p:txBody>
      </p:sp>
    </p:spTree>
    <p:extLst>
      <p:ext uri="{BB962C8B-B14F-4D97-AF65-F5344CB8AC3E}">
        <p14:creationId xmlns:p14="http://schemas.microsoft.com/office/powerpoint/2010/main" val="18185242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smtClean="0"/>
              <a:t>are</a:t>
            </a:r>
            <a:r>
              <a:rPr lang="pl-PL" dirty="0" smtClean="0"/>
              <a:t> </a:t>
            </a:r>
            <a:r>
              <a:rPr lang="pl-PL" dirty="0" err="1" smtClean="0"/>
              <a:t>different</a:t>
            </a:r>
            <a:r>
              <a:rPr lang="pl-PL" dirty="0" smtClean="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smtClean="0"/>
              <a:t>Command</a:t>
            </a:r>
            <a:r>
              <a:rPr lang="pl-PL" dirty="0" smtClean="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smtClean="0"/>
              <a:t>powerful</a:t>
            </a:r>
            <a:r>
              <a:rPr lang="pl-PL" dirty="0" smtClean="0"/>
              <a:t> Unix </a:t>
            </a:r>
            <a:r>
              <a:rPr lang="pl-PL" dirty="0" err="1"/>
              <a:t>box</a:t>
            </a:r>
            <a:r>
              <a:rPr lang="pl-PL" dirty="0"/>
              <a:t>)</a:t>
            </a:r>
          </a:p>
          <a:p>
            <a:pPr marL="914400" lvl="1" indent="-457200">
              <a:buFont typeface="+mj-lt"/>
              <a:buAutoNum type="arabicPeriod"/>
              <a:defRPr/>
            </a:pPr>
            <a:r>
              <a:rPr lang="pl-PL" dirty="0" smtClean="0"/>
              <a:t>With </a:t>
            </a:r>
            <a:r>
              <a:rPr lang="pl-PL" dirty="0"/>
              <a:t>a web-</a:t>
            </a:r>
            <a:r>
              <a:rPr lang="pl-PL" dirty="0" err="1"/>
              <a:t>browser</a:t>
            </a:r>
            <a:r>
              <a:rPr lang="pl-PL" dirty="0"/>
              <a:t> </a:t>
            </a:r>
            <a:r>
              <a:rPr lang="pl-PL" dirty="0" smtClean="0"/>
              <a:t>(</a:t>
            </a:r>
            <a:r>
              <a:rPr lang="pl-PL" dirty="0" err="1" smtClean="0"/>
              <a:t>e.g</a:t>
            </a:r>
            <a:r>
              <a:rPr lang="pl-PL" dirty="0" smtClean="0"/>
              <a:t>. </a:t>
            </a:r>
            <a:r>
              <a:rPr lang="pl-PL" dirty="0" err="1" smtClean="0"/>
              <a:t>Galaxy</a:t>
            </a:r>
            <a:r>
              <a:rPr lang="pl-PL" dirty="0"/>
              <a:t>): not </a:t>
            </a:r>
            <a:r>
              <a:rPr lang="pl-PL" dirty="0" smtClean="0"/>
              <a:t>in </a:t>
            </a:r>
            <a:r>
              <a:rPr lang="pl-PL" dirty="0" err="1" smtClean="0"/>
              <a:t>this</a:t>
            </a:r>
            <a:r>
              <a:rPr lang="pl-PL" dirty="0" smtClean="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342127619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an </a:t>
            </a:r>
            <a:r>
              <a:rPr lang="en-US" dirty="0" smtClean="0">
                <a:ea typeface="ＭＳ Ｐゴシック" charset="0"/>
              </a:rPr>
              <a:t>ftp server</a:t>
            </a:r>
            <a:endParaRPr lang="en-US" dirty="0">
              <a:ea typeface="ＭＳ Ｐゴシック" charset="0"/>
            </a:endParaRPr>
          </a:p>
          <a:p>
            <a:r>
              <a:rPr lang="en-US" dirty="0">
                <a:ea typeface="ＭＳ Ｐゴシック" charset="0"/>
              </a:rPr>
              <a:t>We brought up an Ubuntu (Linux) instance, and loaded a whole bunch of software for NGS analysis.</a:t>
            </a:r>
          </a:p>
          <a:p>
            <a:r>
              <a:rPr lang="en-US" dirty="0" smtClean="0">
                <a:ea typeface="ＭＳ Ｐゴシック" charset="0"/>
              </a:rPr>
              <a:t>We will clone this </a:t>
            </a:r>
            <a:r>
              <a:rPr lang="en-US" dirty="0">
                <a:ea typeface="ＭＳ Ｐゴシック" charset="0"/>
              </a:rPr>
              <a:t>and </a:t>
            </a:r>
            <a:r>
              <a:rPr lang="en-US" dirty="0" smtClean="0">
                <a:ea typeface="ＭＳ Ｐゴシック" charset="0"/>
              </a:rPr>
              <a:t>create separate </a:t>
            </a:r>
            <a:r>
              <a:rPr lang="en-US" dirty="0">
                <a:ea typeface="ＭＳ Ｐゴシック" charset="0"/>
              </a:rPr>
              <a:t>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334559882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smtClean="0"/>
              <a:t>Amazon AWS documentation</a:t>
            </a:r>
            <a:endParaRPr lang="en-US" dirty="0"/>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a:t>
            </a:r>
            <a:r>
              <a:rPr lang="en-US" dirty="0" smtClean="0">
                <a:hlinkClick r:id=""/>
              </a:rPr>
              <a:t>Computing</a:t>
            </a:r>
          </a:p>
          <a:p>
            <a:pPr marL="0" indent="0" algn="ctr">
              <a:buNone/>
            </a:pPr>
            <a:endParaRPr lang="en-US" dirty="0" smtClean="0">
              <a:hlinkClick r:id=""/>
            </a:endParaRPr>
          </a:p>
          <a:p>
            <a:pPr marL="0" indent="0" algn="ctr">
              <a:buNone/>
            </a:pPr>
            <a:r>
              <a:rPr lang="en-US" dirty="0" smtClean="0">
                <a:hlinkClick r:id=""/>
              </a:rPr>
              <a:t>http</a:t>
            </a:r>
            <a:r>
              <a:rPr lang="en-US" dirty="0">
                <a:hlinkClick r:id="rId2"/>
              </a:rPr>
              <a:t>://aws.amazon.com/console</a:t>
            </a:r>
            <a:r>
              <a:rPr lang="en-US" dirty="0" smtClean="0">
                <a:hlinkClick r:id="rId2"/>
              </a:rPr>
              <a:t>/</a:t>
            </a:r>
            <a:endParaRPr lang="en-US" dirty="0" smtClean="0"/>
          </a:p>
        </p:txBody>
      </p:sp>
    </p:spTree>
    <p:extLst>
      <p:ext uri="{BB962C8B-B14F-4D97-AF65-F5344CB8AC3E}">
        <p14:creationId xmlns:p14="http://schemas.microsoft.com/office/powerpoint/2010/main" val="22784410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smtClean="0">
                <a:ea typeface="ＭＳ Ｐゴシック" charset="0"/>
              </a:rPr>
              <a:t>Logging into Amazon AWS</a:t>
            </a:r>
            <a:endParaRPr lang="en-US" dirty="0">
              <a:ea typeface="ＭＳ Ｐゴシック" charset="0"/>
            </a:endParaRPr>
          </a:p>
        </p:txBody>
      </p:sp>
    </p:spTree>
    <p:extLst>
      <p:ext uri="{BB962C8B-B14F-4D97-AF65-F5344CB8AC3E}">
        <p14:creationId xmlns:p14="http://schemas.microsoft.com/office/powerpoint/2010/main" val="42828353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AWS console</a:t>
            </a:r>
            <a:br>
              <a:rPr lang="en-US" dirty="0" smtClean="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https://364840684323.signin.aws.amazon.com/</a:t>
            </a:r>
            <a:r>
              <a:rPr lang="en-US" dirty="0" smtClean="0">
                <a:hlinkClick r:id="rId3"/>
              </a:rPr>
              <a:t>console</a:t>
            </a:r>
            <a:r>
              <a:rPr lang="en-US" dirty="0" smtClean="0"/>
              <a:t> </a:t>
            </a:r>
            <a:endParaRPr lang="en-US" dirty="0"/>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12698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7286"/>
            <a:ext cx="8839200" cy="4670227"/>
          </a:xfrm>
        </p:spPr>
      </p:pic>
      <p:sp>
        <p:nvSpPr>
          <p:cNvPr id="2" name="Title 1"/>
          <p:cNvSpPr>
            <a:spLocks noGrp="1"/>
          </p:cNvSpPr>
          <p:nvPr>
            <p:ph type="title"/>
          </p:nvPr>
        </p:nvSpPr>
        <p:spPr/>
        <p:txBody>
          <a:bodyPr/>
          <a:lstStyle/>
          <a:p>
            <a:r>
              <a:rPr lang="en-US" dirty="0"/>
              <a:t>Select "EC2" </a:t>
            </a:r>
            <a:r>
              <a:rPr lang="en-US" dirty="0" smtClean="0"/>
              <a:t>service</a:t>
            </a:r>
            <a:endParaRPr lang="en-US" dirty="0"/>
          </a:p>
        </p:txBody>
      </p:sp>
      <p:cxnSp>
        <p:nvCxnSpPr>
          <p:cNvPr id="5" name="Straight Arrow Connector 4"/>
          <p:cNvCxnSpPr/>
          <p:nvPr/>
        </p:nvCxnSpPr>
        <p:spPr>
          <a:xfrm flipH="1">
            <a:off x="2915816" y="24928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636912"/>
            <a:ext cx="3006080" cy="830997"/>
          </a:xfrm>
          <a:prstGeom prst="rect">
            <a:avLst/>
          </a:prstGeom>
          <a:solidFill>
            <a:schemeClr val="bg1"/>
          </a:solidFill>
        </p:spPr>
        <p:txBody>
          <a:bodyPr wrap="square">
            <a:spAutoFit/>
          </a:bodyPr>
          <a:lstStyle/>
          <a:p>
            <a:r>
              <a:rPr lang="en-US" dirty="0"/>
              <a:t>Make sure you are in Oregon </a:t>
            </a:r>
            <a:r>
              <a:rPr lang="en-US" dirty="0" smtClean="0"/>
              <a:t>region</a:t>
            </a:r>
            <a:endParaRPr lang="en-US" dirty="0"/>
          </a:p>
        </p:txBody>
      </p:sp>
      <p:cxnSp>
        <p:nvCxnSpPr>
          <p:cNvPr id="7" name="Straight Arrow Connector 6"/>
          <p:cNvCxnSpPr/>
          <p:nvPr/>
        </p:nvCxnSpPr>
        <p:spPr>
          <a:xfrm flipV="1">
            <a:off x="8172400" y="1916832"/>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07814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t>
            </a:r>
            <a:r>
              <a:rPr lang="en-US" dirty="0" smtClean="0"/>
              <a:t>a new Instance</a:t>
            </a:r>
            <a:endParaRPr lang="en-US" dirty="0"/>
          </a:p>
        </p:txBody>
      </p:sp>
      <p:pic>
        <p:nvPicPr>
          <p:cNvPr id="4" name="Content Placeholder 3" descr="Screenshot 2015-11-13 21.20.16.png"/>
          <p:cNvPicPr>
            <a:picLocks noGrp="1" noChangeAspect="1"/>
          </p:cNvPicPr>
          <p:nvPr>
            <p:ph idx="1"/>
          </p:nvPr>
        </p:nvPicPr>
        <p:blipFill>
          <a:blip r:embed="rId2">
            <a:extLst>
              <a:ext uri="{28A0092B-C50C-407E-A947-70E740481C1C}">
                <a14:useLocalDpi xmlns:a14="http://schemas.microsoft.com/office/drawing/2010/main" val="0"/>
              </a:ext>
            </a:extLst>
          </a:blip>
          <a:srcRect t="-2174" b="-2174"/>
          <a:stretch>
            <a:fillRect/>
          </a:stretch>
        </p:blipFill>
        <p:spPr/>
      </p:pic>
      <p:cxnSp>
        <p:nvCxnSpPr>
          <p:cNvPr id="5" name="Straight Arrow Connector 4"/>
          <p:cNvCxnSpPr/>
          <p:nvPr/>
        </p:nvCxnSpPr>
        <p:spPr>
          <a:xfrm flipH="1">
            <a:off x="2471438" y="389606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12446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an AMI – Find the CSHL SEQTEC 2016 AMI in the Community AMIs</a:t>
            </a:r>
            <a:endParaRPr lang="en-US" dirty="0"/>
          </a:p>
        </p:txBody>
      </p:sp>
      <p:pic>
        <p:nvPicPr>
          <p:cNvPr id="4" name="Content Placeholder 3" descr="Screenshot 2015-11-13 21.21.59.png"/>
          <p:cNvPicPr>
            <a:picLocks noGrp="1" noChangeAspect="1"/>
          </p:cNvPicPr>
          <p:nvPr>
            <p:ph idx="1"/>
          </p:nvPr>
        </p:nvPicPr>
        <p:blipFill>
          <a:blip r:embed="rId2">
            <a:extLst>
              <a:ext uri="{28A0092B-C50C-407E-A947-70E740481C1C}">
                <a14:useLocalDpi xmlns:a14="http://schemas.microsoft.com/office/drawing/2010/main" val="0"/>
              </a:ext>
            </a:extLst>
          </a:blip>
          <a:srcRect t="-6514" b="-6514"/>
          <a:stretch>
            <a:fillRect/>
          </a:stretch>
        </p:blipFill>
        <p:spPr/>
      </p:pic>
      <p:sp>
        <p:nvSpPr>
          <p:cNvPr id="6" name="Rectangle 5"/>
          <p:cNvSpPr/>
          <p:nvPr/>
        </p:nvSpPr>
        <p:spPr>
          <a:xfrm>
            <a:off x="2267744" y="4869160"/>
            <a:ext cx="5616624" cy="830997"/>
          </a:xfrm>
          <a:prstGeom prst="rect">
            <a:avLst/>
          </a:prstGeom>
        </p:spPr>
        <p:txBody>
          <a:bodyPr wrap="square">
            <a:spAutoFit/>
          </a:bodyPr>
          <a:lstStyle/>
          <a:p>
            <a:r>
              <a:rPr lang="en-US" dirty="0" smtClean="0"/>
              <a:t>Search for: </a:t>
            </a:r>
            <a:r>
              <a:rPr lang="hu-HU" dirty="0" smtClean="0"/>
              <a:t>cshl_seqtec_2016_v3 (</a:t>
            </a:r>
            <a:r>
              <a:rPr lang="en-US" dirty="0" smtClean="0"/>
              <a:t>US West - Oregon)</a:t>
            </a:r>
            <a:endParaRPr lang="en-US" dirty="0"/>
          </a:p>
        </p:txBody>
      </p:sp>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491880"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3465987"/>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364249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06D23BA9-5070-0648-A3DA-E6039966856F}" type="slidenum">
              <a:rPr lang="en-US" sz="1200"/>
              <a:pPr algn="r"/>
              <a:t>2</a:t>
            </a:fld>
            <a:endParaRPr lang="en-US" sz="1200"/>
          </a:p>
        </p:txBody>
      </p:sp>
      <p:sp>
        <p:nvSpPr>
          <p:cNvPr id="10242" name="Date Placeholder 2"/>
          <p:cNvSpPr txBox="1">
            <a:spLocks noGrp="1"/>
          </p:cNvSpPr>
          <p:nvPr/>
        </p:nvSpPr>
        <p:spPr bwMode="auto">
          <a:xfrm>
            <a:off x="762000" y="6248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Module #: Title of Module</a:t>
            </a:r>
          </a:p>
        </p:txBody>
      </p:sp>
      <p:sp>
        <p:nvSpPr>
          <p:cNvPr id="10243" name="Rectangle 5"/>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lstStyle/>
          <a:p>
            <a:pPr eaLnBrk="0" hangingPunct="0"/>
            <a:endParaRPr lang="en-US"/>
          </a:p>
        </p:txBody>
      </p:sp>
      <p:pic>
        <p:nvPicPr>
          <p:cNvPr id="10244" name="Content Placeholder 9" descr="Picture 1.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14400" y="73025"/>
            <a:ext cx="6858000" cy="6734175"/>
          </a:xfrm>
        </p:spPr>
      </p:pic>
      <p:sp>
        <p:nvSpPr>
          <p:cNvPr id="10245" name="Slide Number Placeholder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15-11-15 19.32.49.png"/>
          <p:cNvPicPr>
            <a:picLocks noGrp="1" noChangeAspect="1"/>
          </p:cNvPicPr>
          <p:nvPr>
            <p:ph idx="1"/>
          </p:nvPr>
        </p:nvPicPr>
        <p:blipFill>
          <a:blip r:embed="rId2">
            <a:extLst>
              <a:ext uri="{28A0092B-C50C-407E-A947-70E740481C1C}">
                <a14:useLocalDpi xmlns:a14="http://schemas.microsoft.com/office/drawing/2010/main" val="0"/>
              </a:ext>
            </a:extLst>
          </a:blip>
          <a:srcRect t="-1659" b="-1659"/>
          <a:stretch>
            <a:fillRect/>
          </a:stretch>
        </p:blipFill>
        <p:spPr/>
      </p:pic>
      <p:sp>
        <p:nvSpPr>
          <p:cNvPr id="2" name="Title 1"/>
          <p:cNvSpPr>
            <a:spLocks noGrp="1"/>
          </p:cNvSpPr>
          <p:nvPr>
            <p:ph type="title"/>
          </p:nvPr>
        </p:nvSpPr>
        <p:spPr/>
        <p:txBody>
          <a:bodyPr/>
          <a:lstStyle/>
          <a:p>
            <a:r>
              <a:rPr lang="en-US" dirty="0"/>
              <a:t>Choose </a:t>
            </a:r>
            <a:r>
              <a:rPr lang="en-US" dirty="0" smtClean="0"/>
              <a:t>“m4.2xlarge” </a:t>
            </a:r>
            <a:r>
              <a:rPr lang="en-US" dirty="0"/>
              <a:t>instance type, then "Next: Configure Instance Details".</a:t>
            </a:r>
          </a:p>
        </p:txBody>
      </p:sp>
      <p:cxnSp>
        <p:nvCxnSpPr>
          <p:cNvPr id="5" name="Straight Arrow Connector 4"/>
          <p:cNvCxnSpPr/>
          <p:nvPr/>
        </p:nvCxnSpPr>
        <p:spPr>
          <a:xfrm flipH="1">
            <a:off x="5940152" y="541602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452320" y="5949280"/>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07666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smtClean="0"/>
              <a:t>"Protect </a:t>
            </a:r>
            <a:r>
              <a:rPr lang="en-US" dirty="0"/>
              <a:t>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28440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smtClean="0"/>
              <a:t>-</a:t>
            </a:r>
            <a:r>
              <a:rPr lang="en-US" sz="2400" dirty="0" err="1" smtClean="0"/>
              <a:t>xxxxxxx</a:t>
            </a:r>
            <a:r>
              <a:rPr lang="en-US" sz="2400" dirty="0" smtClean="0"/>
              <a:t>" </a:t>
            </a:r>
            <a:r>
              <a:rPr lang="en-US" sz="2400" dirty="0"/>
              <a:t>(32GB) and "snap-</a:t>
            </a:r>
            <a:r>
              <a:rPr lang="en-US" sz="2400" dirty="0" err="1"/>
              <a:t>xxxxxxx</a:t>
            </a:r>
            <a:r>
              <a:rPr lang="en-US" sz="2400" dirty="0"/>
              <a:t>" </a:t>
            </a:r>
            <a:r>
              <a:rPr lang="en-US" sz="2400" dirty="0" smtClean="0"/>
              <a:t>(80GB</a:t>
            </a:r>
            <a:r>
              <a:rPr lang="en-US" sz="2400" dirty="0"/>
              <a:t>)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46996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a:t>
            </a:r>
            <a:r>
              <a:rPr lang="en-US" sz="2800" dirty="0" smtClean="0"/>
              <a:t>like “Name</a:t>
            </a:r>
            <a:r>
              <a:rPr lang="en-US" sz="2800" dirty="0"/>
              <a:t>=</a:t>
            </a:r>
            <a:r>
              <a:rPr lang="en-US" sz="2800" dirty="0" err="1" smtClean="0"/>
              <a:t>ObiGriffith</a:t>
            </a:r>
            <a:r>
              <a:rPr lang="en-US" sz="2800" dirty="0" smtClean="0"/>
              <a:t>” [use </a:t>
            </a:r>
            <a:r>
              <a:rPr lang="en-US" sz="2800" dirty="0"/>
              <a:t>your own </a:t>
            </a:r>
            <a:r>
              <a:rPr lang="en-US" sz="2800" dirty="0" smtClean="0"/>
              <a:t>name]. </a:t>
            </a:r>
            <a:r>
              <a:rPr lang="en-US" sz="2800" dirty="0"/>
              <a:t>Then hit "Next: Configure Security Group".</a:t>
            </a:r>
          </a:p>
        </p:txBody>
      </p:sp>
      <p:pic>
        <p:nvPicPr>
          <p:cNvPr id="4" name="Content Placeholder 3" descr="Screenshot 2015-11-13 21.34.40.png"/>
          <p:cNvPicPr>
            <a:picLocks noGrp="1" noChangeAspect="1"/>
          </p:cNvPicPr>
          <p:nvPr>
            <p:ph idx="1"/>
          </p:nvPr>
        </p:nvPicPr>
        <p:blipFill>
          <a:blip r:embed="rId2">
            <a:extLst>
              <a:ext uri="{28A0092B-C50C-407E-A947-70E740481C1C}">
                <a14:useLocalDpi xmlns:a14="http://schemas.microsoft.com/office/drawing/2010/main" val="0"/>
              </a:ext>
            </a:extLst>
          </a:blip>
          <a:srcRect t="-4984" b="-4984"/>
          <a:stretch>
            <a:fillRect/>
          </a:stretch>
        </p:blipFill>
        <p:spPr/>
      </p:pic>
      <p:cxnSp>
        <p:nvCxnSpPr>
          <p:cNvPr id="5" name="Straight Arrow Connector 4"/>
          <p:cNvCxnSpPr/>
          <p:nvPr/>
        </p:nvCxnSpPr>
        <p:spPr>
          <a:xfrm flipV="1">
            <a:off x="4355976" y="328498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560" y="4077072"/>
            <a:ext cx="7500771" cy="954107"/>
          </a:xfrm>
          <a:prstGeom prst="rect">
            <a:avLst/>
          </a:prstGeom>
          <a:noFill/>
        </p:spPr>
        <p:txBody>
          <a:bodyPr wrap="none" rtlCol="0">
            <a:spAutoFit/>
          </a:bodyPr>
          <a:lstStyle/>
          <a:p>
            <a:pPr algn="ctr"/>
            <a:r>
              <a:rPr lang="en-US" sz="2800" dirty="0" smtClean="0"/>
              <a:t>Important: Don’t forget to name your instance!</a:t>
            </a:r>
          </a:p>
          <a:p>
            <a:pPr algn="ctr"/>
            <a:r>
              <a:rPr lang="en-US" sz="2800" dirty="0" smtClean="0"/>
              <a:t>(</a:t>
            </a:r>
            <a:r>
              <a:rPr lang="en-US" sz="2800" dirty="0" err="1" smtClean="0"/>
              <a:t>FirstnameLastname</a:t>
            </a:r>
            <a:r>
              <a:rPr lang="en-US" sz="2800" dirty="0" smtClean="0"/>
              <a:t>)</a:t>
            </a:r>
            <a:endParaRPr lang="en-US" sz="2800" dirty="0"/>
          </a:p>
        </p:txBody>
      </p:sp>
      <p:sp>
        <p:nvSpPr>
          <p:cNvPr id="9" name="Rectangle 8"/>
          <p:cNvSpPr/>
          <p:nvPr/>
        </p:nvSpPr>
        <p:spPr>
          <a:xfrm>
            <a:off x="7524328" y="5780606"/>
            <a:ext cx="1440160"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232006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40031"/>
            <a:ext cx="8839200" cy="4644737"/>
          </a:xfrm>
        </p:spPr>
      </p:pic>
      <p:sp>
        <p:nvSpPr>
          <p:cNvPr id="2" name="Title 1"/>
          <p:cNvSpPr>
            <a:spLocks noGrp="1"/>
          </p:cNvSpPr>
          <p:nvPr>
            <p:ph type="title"/>
          </p:nvPr>
        </p:nvSpPr>
        <p:spPr/>
        <p:txBody>
          <a:bodyPr/>
          <a:lstStyle/>
          <a:p>
            <a:r>
              <a:rPr lang="en-US" sz="2400" dirty="0"/>
              <a:t>Select an Existing Security Group, choose "</a:t>
            </a:r>
            <a:r>
              <a:rPr lang="en-US" sz="2400" dirty="0" smtClean="0"/>
              <a:t>SSH_HTTP". </a:t>
            </a:r>
            <a:r>
              <a:rPr lang="en-US" sz="2400" dirty="0"/>
              <a:t>Then hit "Review and Launch". </a:t>
            </a:r>
          </a:p>
        </p:txBody>
      </p:sp>
      <p:cxnSp>
        <p:nvCxnSpPr>
          <p:cNvPr id="5" name="Straight Arrow Connector 4"/>
          <p:cNvCxnSpPr/>
          <p:nvPr/>
        </p:nvCxnSpPr>
        <p:spPr>
          <a:xfrm flipH="1">
            <a:off x="2915816"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364088"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8100392" y="6021288"/>
            <a:ext cx="891208" cy="23093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83580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t>the details of your instance, note the warnings, then hit Launch</a:t>
            </a:r>
            <a:endParaRPr lang="en-US" dirty="0"/>
          </a:p>
        </p:txBody>
      </p:sp>
      <p:pic>
        <p:nvPicPr>
          <p:cNvPr id="6" name="Content Placeholder 5" descr="Screenshot 2015-11-13 21.41.53.png"/>
          <p:cNvPicPr>
            <a:picLocks noGrp="1" noChangeAspect="1"/>
          </p:cNvPicPr>
          <p:nvPr>
            <p:ph idx="1"/>
          </p:nvPr>
        </p:nvPicPr>
        <p:blipFill>
          <a:blip r:embed="rId2">
            <a:extLst>
              <a:ext uri="{28A0092B-C50C-407E-A947-70E740481C1C}">
                <a14:useLocalDpi xmlns:a14="http://schemas.microsoft.com/office/drawing/2010/main" val="0"/>
              </a:ext>
            </a:extLst>
          </a:blip>
          <a:srcRect t="-5627" b="-5627"/>
          <a:stretch>
            <a:fillRect/>
          </a:stretch>
        </p:blipFill>
        <p:spPr/>
      </p:pic>
      <p:sp>
        <p:nvSpPr>
          <p:cNvPr id="7" name="Rectangle 6"/>
          <p:cNvSpPr/>
          <p:nvPr/>
        </p:nvSpPr>
        <p:spPr>
          <a:xfrm>
            <a:off x="8460432" y="5780606"/>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2566134" y="43877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860032" y="538554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002342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1305"/>
            <a:ext cx="8839200" cy="4682190"/>
          </a:xfrm>
        </p:spPr>
      </p:pic>
      <p:sp>
        <p:nvSpPr>
          <p:cNvPr id="2" name="Title 1"/>
          <p:cNvSpPr>
            <a:spLocks noGrp="1"/>
          </p:cNvSpPr>
          <p:nvPr>
            <p:ph type="title"/>
          </p:nvPr>
        </p:nvSpPr>
        <p:spPr/>
        <p:txBody>
          <a:bodyPr/>
          <a:lstStyle/>
          <a:p>
            <a:r>
              <a:rPr lang="en-US" dirty="0"/>
              <a:t>Choose an existing key pair: "</a:t>
            </a:r>
            <a:r>
              <a:rPr lang="en-US" dirty="0" smtClean="0"/>
              <a:t>CSHL_2016" </a:t>
            </a:r>
            <a:r>
              <a:rPr lang="en-US" dirty="0"/>
              <a:t>and then Launch.</a:t>
            </a:r>
          </a:p>
        </p:txBody>
      </p:sp>
      <p:cxnSp>
        <p:nvCxnSpPr>
          <p:cNvPr id="5" name="Straight Arrow Connector 4"/>
          <p:cNvCxnSpPr/>
          <p:nvPr/>
        </p:nvCxnSpPr>
        <p:spPr>
          <a:xfrm flipH="1">
            <a:off x="4716016" y="41490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563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759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364089" y="4797152"/>
            <a:ext cx="792088" cy="261847"/>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092375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Instances to see your new instance spinning up!</a:t>
            </a:r>
            <a:endParaRPr lang="en-US" dirty="0"/>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60831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Find YOUR instance, select it, and then hit connect for instructions on how to connect</a:t>
            </a:r>
            <a:endParaRPr lang="en-US" sz="3600" dirty="0"/>
          </a:p>
        </p:txBody>
      </p:sp>
      <p:pic>
        <p:nvPicPr>
          <p:cNvPr id="4" name="Content Placeholder 3" descr="Screenshot 2015-11-13 21.48.09.png"/>
          <p:cNvPicPr>
            <a:picLocks noGrp="1" noChangeAspect="1"/>
          </p:cNvPicPr>
          <p:nvPr>
            <p:ph idx="1"/>
          </p:nvPr>
        </p:nvPicPr>
        <p:blipFill>
          <a:blip r:embed="rId2">
            <a:extLst>
              <a:ext uri="{28A0092B-C50C-407E-A947-70E740481C1C}">
                <a14:useLocalDpi xmlns:a14="http://schemas.microsoft.com/office/drawing/2010/main" val="0"/>
              </a:ext>
            </a:extLst>
          </a:blip>
          <a:srcRect t="-4746" b="-4746"/>
          <a:stretch>
            <a:fillRect/>
          </a:stretch>
        </p:blipFill>
        <p:spPr/>
      </p:pic>
      <p:cxnSp>
        <p:nvCxnSpPr>
          <p:cNvPr id="5" name="Straight Arrow Connector 4"/>
          <p:cNvCxnSpPr/>
          <p:nvPr/>
        </p:nvCxnSpPr>
        <p:spPr>
          <a:xfrm flipH="1">
            <a:off x="2339752"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267745" y="2132856"/>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578172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Take note of your Public DNS and the instructions on changing permissions for the key file (Note, we will login as </a:t>
            </a:r>
            <a:r>
              <a:rPr lang="en-US" sz="2800" dirty="0" err="1" smtClean="0"/>
              <a:t>ubuntu</a:t>
            </a:r>
            <a:r>
              <a:rPr lang="en-US" sz="2800" dirty="0" smtClean="0"/>
              <a:t> NOT root)</a:t>
            </a:r>
            <a:endParaRPr lang="en-US" sz="2800" dirty="0"/>
          </a:p>
        </p:txBody>
      </p:sp>
      <p:pic>
        <p:nvPicPr>
          <p:cNvPr id="4" name="Content Placeholder 3" descr="Screenshot 2015-11-13 21.52.59.png"/>
          <p:cNvPicPr>
            <a:picLocks noGrp="1" noChangeAspect="1"/>
          </p:cNvPicPr>
          <p:nvPr>
            <p:ph idx="1"/>
          </p:nvPr>
        </p:nvPicPr>
        <p:blipFill>
          <a:blip r:embed="rId2">
            <a:extLst>
              <a:ext uri="{28A0092B-C50C-407E-A947-70E740481C1C}">
                <a14:useLocalDpi xmlns:a14="http://schemas.microsoft.com/office/drawing/2010/main" val="0"/>
              </a:ext>
            </a:extLst>
          </a:blip>
          <a:srcRect t="-2212" b="-2212"/>
          <a:stretch>
            <a:fillRect/>
          </a:stretch>
        </p:blipFill>
        <p:spPr/>
      </p:pic>
    </p:spTree>
    <p:extLst>
      <p:ext uri="{BB962C8B-B14F-4D97-AF65-F5344CB8AC3E}">
        <p14:creationId xmlns:p14="http://schemas.microsoft.com/office/powerpoint/2010/main" val="26018688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schemeClr val="tx1"/>
              </a:solidFill>
              <a:latin typeface="Calibri" charset="0"/>
              <a:ea typeface="ＭＳ Ｐゴシック" charset="0"/>
              <a:cs typeface="Calibri" charset="0"/>
            </a:endParaRPr>
          </a:p>
        </p:txBody>
      </p:sp>
      <p:sp>
        <p:nvSpPr>
          <p:cNvPr id="11266" name="Title 1"/>
          <p:cNvSpPr txBox="1">
            <a:spLocks/>
          </p:cNvSpPr>
          <p:nvPr/>
        </p:nvSpPr>
        <p:spPr bwMode="auto">
          <a:xfrm>
            <a:off x="603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a:solidFill>
                  <a:schemeClr val="bg1"/>
                </a:solidFill>
                <a:latin typeface="Calibri" charset="0"/>
                <a:cs typeface="Segoe UI" charset="0"/>
              </a:rPr>
              <a:t>Introduction to cloud computing</a:t>
            </a:r>
            <a:endParaRPr lang="en-US" sz="2800" b="1" dirty="0">
              <a:solidFill>
                <a:schemeClr val="bg1"/>
              </a:solidFill>
              <a:latin typeface="Calibri" charset="0"/>
              <a:cs typeface="Segoe UI" charset="0"/>
            </a:endParaRPr>
          </a:p>
        </p:txBody>
      </p:sp>
      <p:sp>
        <p:nvSpPr>
          <p:cNvPr id="3" name="Title 1"/>
          <p:cNvSpPr txBox="1">
            <a:spLocks/>
          </p:cNvSpPr>
          <p:nvPr/>
        </p:nvSpPr>
        <p:spPr>
          <a:xfrm>
            <a:off x="971600"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Griffith, Obi Griffith</a:t>
            </a:r>
            <a:r>
              <a:rPr lang="en-US" sz="1600" dirty="0">
                <a:latin typeface="Calibri"/>
                <a:ea typeface="+mj-ea"/>
                <a:cs typeface="Calibri"/>
              </a:rPr>
              <a:t>, </a:t>
            </a:r>
            <a:r>
              <a:rPr lang="en-US" sz="1600" dirty="0" err="1">
                <a:latin typeface="Calibri"/>
                <a:ea typeface="+mj-ea"/>
                <a:cs typeface="Calibri"/>
              </a:rPr>
              <a:t>Fouad</a:t>
            </a:r>
            <a:r>
              <a:rPr lang="en-US" sz="1600" dirty="0">
                <a:latin typeface="Calibri"/>
                <a:ea typeface="+mj-ea"/>
                <a:cs typeface="Calibri"/>
              </a:rPr>
              <a:t> </a:t>
            </a:r>
            <a:r>
              <a:rPr lang="en-US" sz="1600" dirty="0" err="1" smtClean="0">
                <a:latin typeface="Calibri"/>
                <a:ea typeface="+mj-ea"/>
                <a:cs typeface="Calibri"/>
              </a:rPr>
              <a:t>Yousif</a:t>
            </a:r>
            <a:r>
              <a:rPr lang="en-US" sz="1600" dirty="0" smtClean="0">
                <a:latin typeface="Calibri"/>
                <a:ea typeface="+mj-ea"/>
                <a:cs typeface="Calibri"/>
              </a:rPr>
              <a:t/>
            </a:r>
            <a:br>
              <a:rPr lang="en-US" sz="1600" dirty="0" smtClean="0">
                <a:latin typeface="Calibri"/>
                <a:ea typeface="+mj-ea"/>
                <a:cs typeface="Calibri"/>
              </a:rPr>
            </a:br>
            <a:r>
              <a:rPr lang="en-US" sz="1600" dirty="0" smtClean="0">
                <a:latin typeface="Calibri"/>
                <a:ea typeface="+mj-ea"/>
                <a:cs typeface="Calibri"/>
              </a:rPr>
              <a:t>Slides courtesy of Francis Ouellette</a:t>
            </a:r>
          </a:p>
          <a:p>
            <a:pPr fontAlgn="auto">
              <a:spcAft>
                <a:spcPts val="0"/>
              </a:spcAft>
              <a:defRPr/>
            </a:pPr>
            <a:r>
              <a:rPr lang="en-US" sz="1600" dirty="0">
                <a:ln w="1270">
                  <a:solidFill>
                    <a:schemeClr val="tx1">
                      <a:alpha val="38000"/>
                    </a:schemeClr>
                  </a:solidFill>
                </a:ln>
                <a:latin typeface="Calibri"/>
                <a:cs typeface="Calibri"/>
              </a:rPr>
              <a:t>Informatics for RNA-</a:t>
            </a:r>
            <a:r>
              <a:rPr lang="en-US" sz="1600" dirty="0" err="1">
                <a:ln w="1270">
                  <a:solidFill>
                    <a:schemeClr val="tx1">
                      <a:alpha val="38000"/>
                    </a:schemeClr>
                  </a:solidFill>
                </a:ln>
                <a:latin typeface="Calibri"/>
                <a:cs typeface="Calibri"/>
              </a:rPr>
              <a:t>seq</a:t>
            </a:r>
            <a:r>
              <a:rPr lang="en-US" sz="1600">
                <a:ln w="1270">
                  <a:solidFill>
                    <a:schemeClr val="tx1">
                      <a:alpha val="38000"/>
                    </a:schemeClr>
                  </a:solidFill>
                </a:ln>
                <a:latin typeface="Calibri"/>
                <a:cs typeface="Calibri"/>
              </a:rPr>
              <a:t> Analysis</a:t>
            </a:r>
            <a:br>
              <a:rPr lang="en-US" sz="1600">
                <a:ln w="1270">
                  <a:solidFill>
                    <a:schemeClr val="tx1">
                      <a:alpha val="38000"/>
                    </a:schemeClr>
                  </a:solidFill>
                </a:ln>
                <a:latin typeface="Calibri"/>
                <a:cs typeface="Calibri"/>
              </a:rPr>
            </a:br>
            <a:r>
              <a:rPr lang="en-US" sz="1400">
                <a:ln w="1270">
                  <a:solidFill>
                    <a:schemeClr val="tx1">
                      <a:alpha val="38000"/>
                    </a:schemeClr>
                  </a:solidFill>
                </a:ln>
                <a:latin typeface="Calibri"/>
                <a:cs typeface="Calibri"/>
              </a:rPr>
              <a:t>July 10-12, 2017</a:t>
            </a:r>
            <a:endParaRPr lang="en-US" sz="1400" dirty="0">
              <a:ln w="1270">
                <a:solidFill>
                  <a:schemeClr val="tx1">
                    <a:alpha val="38000"/>
                  </a:schemeClr>
                </a:solidFill>
              </a:ln>
              <a:latin typeface="Calibri"/>
              <a:cs typeface="Calibri"/>
            </a:endParaRPr>
          </a:p>
        </p:txBody>
      </p:sp>
      <p:pic>
        <p:nvPicPr>
          <p:cNvPr id="2" name="Picture 1" descr="CBW-CSHL-graphic-squa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560" y="2664296"/>
            <a:ext cx="4149080" cy="4149080"/>
          </a:xfrm>
          <a:prstGeom prst="rect">
            <a:avLst/>
          </a:prstGeom>
        </p:spPr>
      </p:pic>
      <p:pic>
        <p:nvPicPr>
          <p:cNvPr id="7" name="Picture 4" descr="TGI_logo_V_2color_bevel.tiff"/>
          <p:cNvPicPr>
            <a:picLocks noChangeAspect="1"/>
          </p:cNvPicPr>
          <p:nvPr/>
        </p:nvPicPr>
        <p:blipFill>
          <a:blip r:embed="rId3">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a:t>
            </a:r>
            <a:r>
              <a:rPr lang="en-US" sz="3200" dirty="0" smtClean="0">
                <a:ea typeface="ＭＳ Ｐゴシック" charset="0"/>
              </a:rPr>
              <a:t>’ on a Mac</a:t>
            </a:r>
            <a:endParaRPr lang="en-US" sz="3200" dirty="0">
              <a:ea typeface="ＭＳ Ｐゴシック" charset="0"/>
            </a:endParaRP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smtClean="0"/>
              <a:t>In a Finder window</a:t>
            </a:r>
          </a:p>
          <a:p>
            <a:r>
              <a:rPr lang="en-US" dirty="0" smtClean="0"/>
              <a:t>‘Applications’ -&gt; ‘Utilities’ -&gt; ‘Terminal’</a:t>
            </a:r>
            <a:endParaRPr lang="en-US" dirty="0"/>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smtClean="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24696805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smtClean="0">
                <a:ea typeface="ＭＳ Ｐゴシック" charset="0"/>
              </a:rPr>
              <a:t>Add the terminal App to your dock</a:t>
            </a:r>
            <a:endParaRPr lang="en-US" dirty="0">
              <a:ea typeface="ＭＳ Ｐゴシック"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37690124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a:t>
            </a:r>
            <a:r>
              <a:rPr lang="en-US" sz="3200" dirty="0" smtClean="0">
                <a:ea typeface="ＭＳ Ｐゴシック" charset="0"/>
              </a:rPr>
              <a:t>directory on your Mac called ‘</a:t>
            </a:r>
            <a:r>
              <a:rPr lang="en-US" sz="3200" dirty="0" err="1" smtClean="0">
                <a:ea typeface="ＭＳ Ｐゴシック" charset="0"/>
              </a:rPr>
              <a:t>cshl</a:t>
            </a:r>
            <a:r>
              <a:rPr lang="en-US" sz="3200" dirty="0" smtClean="0">
                <a:ea typeface="ＭＳ Ｐゴシック" charset="0"/>
              </a:rPr>
              <a:t>’</a:t>
            </a:r>
            <a:endParaRPr lang="en-US" sz="3200" dirty="0">
              <a:ea typeface="ＭＳ Ｐゴシック" charset="0"/>
            </a:endParaRP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
        <p:nvSpPr>
          <p:cNvPr id="2" name="TextBox 1"/>
          <p:cNvSpPr txBox="1"/>
          <p:nvPr/>
        </p:nvSpPr>
        <p:spPr>
          <a:xfrm>
            <a:off x="5724128" y="3861048"/>
            <a:ext cx="1571264" cy="830997"/>
          </a:xfrm>
          <a:prstGeom prst="rect">
            <a:avLst/>
          </a:prstGeom>
          <a:noFill/>
        </p:spPr>
        <p:txBody>
          <a:bodyPr wrap="none" rtlCol="0">
            <a:spAutoFit/>
          </a:bodyPr>
          <a:lstStyle/>
          <a:p>
            <a:r>
              <a:rPr lang="en-US" dirty="0" err="1" smtClean="0"/>
              <a:t>mkdir</a:t>
            </a:r>
            <a:r>
              <a:rPr lang="en-US" dirty="0" smtClean="0"/>
              <a:t> </a:t>
            </a:r>
            <a:r>
              <a:rPr lang="en-US" dirty="0" err="1" smtClean="0"/>
              <a:t>cshl</a:t>
            </a:r>
            <a:endParaRPr lang="en-US" dirty="0" smtClean="0"/>
          </a:p>
          <a:p>
            <a:r>
              <a:rPr lang="en-US" dirty="0" smtClean="0"/>
              <a:t>cd </a:t>
            </a:r>
            <a:r>
              <a:rPr lang="en-US" dirty="0" err="1" smtClean="0"/>
              <a:t>cshl</a:t>
            </a:r>
            <a:endParaRPr lang="en-US" dirty="0"/>
          </a:p>
        </p:txBody>
      </p:sp>
    </p:spTree>
    <p:extLst>
      <p:ext uri="{BB962C8B-B14F-4D97-AF65-F5344CB8AC3E}">
        <p14:creationId xmlns:p14="http://schemas.microsoft.com/office/powerpoint/2010/main" val="62260592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15-11-13 22.08.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764704"/>
            <a:ext cx="7826605" cy="5486093"/>
          </a:xfrm>
          <a:prstGeom prst="rect">
            <a:avLst/>
          </a:prstGeom>
        </p:spPr>
      </p:pic>
      <p:sp>
        <p:nvSpPr>
          <p:cNvPr id="4" name="Line Callout 2 3"/>
          <p:cNvSpPr/>
          <p:nvPr/>
        </p:nvSpPr>
        <p:spPr>
          <a:xfrm>
            <a:off x="3779912" y="3501008"/>
            <a:ext cx="1871911" cy="1224136"/>
          </a:xfrm>
          <a:prstGeom prst="borderCallout2">
            <a:avLst>
              <a:gd name="adj1" fmla="val 51107"/>
              <a:gd name="adj2" fmla="val 497"/>
              <a:gd name="adj3" fmla="val 109833"/>
              <a:gd name="adj4" fmla="val -12263"/>
              <a:gd name="adj5" fmla="val 160204"/>
              <a:gd name="adj6" fmla="val -39962"/>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latin typeface="Calibri"/>
                <a:cs typeface="Calibri"/>
              </a:rPr>
              <a:t>On Mac:</a:t>
            </a:r>
            <a:br>
              <a:rPr lang="en-US" dirty="0">
                <a:latin typeface="Calibri"/>
                <a:cs typeface="Calibri"/>
              </a:rPr>
            </a:br>
            <a:r>
              <a:rPr lang="en-US" dirty="0">
                <a:latin typeface="Calibri"/>
                <a:cs typeface="Calibri"/>
              </a:rPr>
              <a:t>Control</a:t>
            </a:r>
            <a:r>
              <a:rPr lang="en-US" dirty="0" smtClean="0">
                <a:latin typeface="Calibri"/>
                <a:cs typeface="Calibri"/>
              </a:rPr>
              <a:t>+</a:t>
            </a:r>
          </a:p>
          <a:p>
            <a:pPr algn="ctr">
              <a:defRPr/>
            </a:pPr>
            <a:r>
              <a:rPr lang="en-US" dirty="0" smtClean="0">
                <a:latin typeface="Calibri"/>
                <a:cs typeface="Calibri"/>
              </a:rPr>
              <a:t>Save </a:t>
            </a:r>
            <a:r>
              <a:rPr lang="en-US" dirty="0">
                <a:latin typeface="Calibri"/>
                <a:cs typeface="Calibri"/>
              </a:rPr>
              <a:t>L</a:t>
            </a:r>
            <a:r>
              <a:rPr lang="en-US" dirty="0" smtClean="0">
                <a:latin typeface="Calibri"/>
                <a:cs typeface="Calibri"/>
              </a:rPr>
              <a:t>ink As </a:t>
            </a:r>
            <a:endParaRPr lang="en-US" dirty="0">
              <a:latin typeface="Calibri"/>
              <a:cs typeface="Calibri"/>
            </a:endParaRPr>
          </a:p>
        </p:txBody>
      </p:sp>
      <p:sp>
        <p:nvSpPr>
          <p:cNvPr id="27653" name="Title 1"/>
          <p:cNvSpPr>
            <a:spLocks noGrp="1"/>
          </p:cNvSpPr>
          <p:nvPr>
            <p:ph type="title" idx="4294967295"/>
          </p:nvPr>
        </p:nvSpPr>
        <p:spPr>
          <a:xfrm>
            <a:off x="107950" y="-26988"/>
            <a:ext cx="8839200" cy="863601"/>
          </a:xfrm>
        </p:spPr>
        <p:txBody>
          <a:bodyPr/>
          <a:lstStyle/>
          <a:p>
            <a:r>
              <a:rPr lang="en-US" sz="3200" dirty="0" smtClean="0">
                <a:ea typeface="ＭＳ Ｐゴシック" charset="0"/>
              </a:rPr>
              <a:t>Obtain </a:t>
            </a:r>
            <a:r>
              <a:rPr lang="en-US" sz="3200" dirty="0">
                <a:ea typeface="ＭＳ Ｐゴシック" charset="0"/>
              </a:rPr>
              <a:t>your AWS ‘key’ </a:t>
            </a:r>
            <a:r>
              <a:rPr lang="en-US" sz="3200" dirty="0" smtClean="0">
                <a:ea typeface="ＭＳ Ｐゴシック" charset="0"/>
              </a:rPr>
              <a:t>file from course wiki</a:t>
            </a:r>
            <a:endParaRPr lang="en-US" sz="3200" dirty="0">
              <a:ea typeface="ＭＳ Ｐゴシック" charset="0"/>
            </a:endParaRPr>
          </a:p>
        </p:txBody>
      </p:sp>
      <p:sp>
        <p:nvSpPr>
          <p:cNvPr id="6" name="TextBox 5"/>
          <p:cNvSpPr txBox="1"/>
          <p:nvPr/>
        </p:nvSpPr>
        <p:spPr>
          <a:xfrm>
            <a:off x="5940152" y="4820960"/>
            <a:ext cx="2952328" cy="1200328"/>
          </a:xfrm>
          <a:prstGeom prst="rect">
            <a:avLst/>
          </a:prstGeom>
          <a:noFill/>
        </p:spPr>
        <p:txBody>
          <a:bodyPr wrap="square" rtlCol="0">
            <a:spAutoFit/>
          </a:bodyPr>
          <a:lstStyle/>
          <a:p>
            <a:r>
              <a:rPr lang="en-US" b="1" dirty="0" smtClean="0"/>
              <a:t>Save key file to your new ‘</a:t>
            </a:r>
            <a:r>
              <a:rPr lang="en-US" b="1" dirty="0" err="1" smtClean="0"/>
              <a:t>cshl</a:t>
            </a:r>
            <a:r>
              <a:rPr lang="en-US" b="1" dirty="0" smtClean="0"/>
              <a:t>’ directory</a:t>
            </a:r>
            <a:endParaRPr lang="en-US" b="1" dirty="0"/>
          </a:p>
        </p:txBody>
      </p:sp>
      <p:sp>
        <p:nvSpPr>
          <p:cNvPr id="10" name="TextBox 9"/>
          <p:cNvSpPr txBox="1"/>
          <p:nvPr/>
        </p:nvSpPr>
        <p:spPr>
          <a:xfrm>
            <a:off x="5796136" y="836712"/>
            <a:ext cx="2952328" cy="1200328"/>
          </a:xfrm>
          <a:prstGeom prst="rect">
            <a:avLst/>
          </a:prstGeom>
          <a:noFill/>
        </p:spPr>
        <p:txBody>
          <a:bodyPr wrap="square" rtlCol="0">
            <a:spAutoFit/>
          </a:bodyPr>
          <a:lstStyle/>
          <a:p>
            <a:r>
              <a:rPr lang="en-US" b="1" dirty="0" smtClean="0"/>
              <a:t>Go to course wiki, “Presentations” page</a:t>
            </a:r>
            <a:endParaRPr lang="en-US" b="1" dirty="0"/>
          </a:p>
        </p:txBody>
      </p:sp>
    </p:spTree>
    <p:extLst>
      <p:ext uri="{BB962C8B-B14F-4D97-AF65-F5344CB8AC3E}">
        <p14:creationId xmlns:p14="http://schemas.microsoft.com/office/powerpoint/2010/main" val="89696525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1143000"/>
          </a:xfrm>
        </p:spPr>
        <p:txBody>
          <a:bodyPr/>
          <a:lstStyle/>
          <a:p>
            <a:r>
              <a:rPr lang="en-US" sz="3200" dirty="0">
                <a:ea typeface="ＭＳ Ｐゴシック" charset="0"/>
              </a:rPr>
              <a:t>Viewing the ‘key’ file once downloaded</a:t>
            </a:r>
          </a:p>
        </p:txBody>
      </p:sp>
      <p:pic>
        <p:nvPicPr>
          <p:cNvPr id="4" name="Content Placeholder 3" descr="Screenshot 2015-11-13 22.22.04.png"/>
          <p:cNvPicPr>
            <a:picLocks noGrp="1" noChangeAspect="1"/>
          </p:cNvPicPr>
          <p:nvPr>
            <p:ph idx="1"/>
          </p:nvPr>
        </p:nvPicPr>
        <p:blipFill>
          <a:blip r:embed="rId3">
            <a:extLst>
              <a:ext uri="{28A0092B-C50C-407E-A947-70E740481C1C}">
                <a14:useLocalDpi xmlns:a14="http://schemas.microsoft.com/office/drawing/2010/main" val="0"/>
              </a:ext>
            </a:extLst>
          </a:blip>
          <a:srcRect l="-22906" r="-22906"/>
          <a:stretch>
            <a:fillRect/>
          </a:stretch>
        </p:blipFill>
        <p:spPr>
          <a:xfrm>
            <a:off x="152400" y="1340768"/>
            <a:ext cx="8839200" cy="4724400"/>
          </a:xfrm>
        </p:spPr>
      </p:pic>
    </p:spTree>
    <p:extLst>
      <p:ext uri="{BB962C8B-B14F-4D97-AF65-F5344CB8AC3E}">
        <p14:creationId xmlns:p14="http://schemas.microsoft.com/office/powerpoint/2010/main" val="372422056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a:t>
            </a:r>
            <a:r>
              <a:rPr lang="en-US" dirty="0" err="1" smtClean="0"/>
              <a:t>s</a:t>
            </a:r>
            <a:r>
              <a:rPr lang="en-US" dirty="0" smtClean="0"/>
              <a:t> -l (long listing)</a:t>
            </a:r>
          </a:p>
          <a:p>
            <a:pPr marL="0" indent="0">
              <a:buFont typeface="Arial" charset="0"/>
              <a:buNone/>
              <a:defRPr/>
            </a:pPr>
            <a:r>
              <a:rPr lang="en-US" sz="1800" dirty="0" err="1"/>
              <a:t>drwx</a:t>
            </a:r>
            <a:r>
              <a:rPr lang="en-US" sz="1800" dirty="0"/>
              <a:t>------+ 67 </a:t>
            </a:r>
            <a:r>
              <a:rPr lang="en-US" sz="1800" dirty="0" err="1" smtClean="0"/>
              <a:t>ogriffit</a:t>
            </a:r>
            <a:r>
              <a:rPr lang="en-US" sz="1800" dirty="0" smtClean="0"/>
              <a:t>  </a:t>
            </a:r>
            <a:r>
              <a:rPr lang="en-US" sz="1800" dirty="0"/>
              <a:t>staff  2278 22 May 21:25 ../</a:t>
            </a:r>
          </a:p>
          <a:p>
            <a:pPr marL="0" indent="0">
              <a:buFont typeface="Arial" charset="0"/>
              <a:buNone/>
              <a:defRPr/>
            </a:pPr>
            <a:r>
              <a:rPr lang="en-US" sz="1800" dirty="0"/>
              <a:t>-</a:t>
            </a:r>
            <a:r>
              <a:rPr lang="en-US" sz="1800" dirty="0" err="1"/>
              <a:t>rw</a:t>
            </a:r>
            <a:r>
              <a:rPr lang="en-US" sz="1800" dirty="0"/>
              <a:t>-r--r--@  1 </a:t>
            </a:r>
            <a:r>
              <a:rPr lang="en-US" sz="1800" dirty="0" err="1" smtClean="0"/>
              <a:t>ogriffit</a:t>
            </a:r>
            <a:r>
              <a:rPr lang="en-US" sz="1800" dirty="0" smtClean="0"/>
              <a:t>  </a:t>
            </a:r>
            <a:r>
              <a:rPr lang="en-US" sz="1800" dirty="0"/>
              <a:t>staff  1696 22 May 21:31 </a:t>
            </a:r>
            <a:r>
              <a:rPr lang="en-US" sz="1800" dirty="0" err="1" smtClean="0"/>
              <a:t>CSHL.pem</a:t>
            </a:r>
            <a:endParaRPr lang="en-US" sz="1800" dirty="0" smtClean="0"/>
          </a:p>
          <a:p>
            <a:pPr marL="0" indent="0">
              <a:buFont typeface="Arial" charset="0"/>
              <a:buNone/>
              <a:defRPr/>
            </a:pPr>
            <a:r>
              <a:rPr lang="en-US" sz="1800" dirty="0" smtClean="0"/>
              <a:t> </a:t>
            </a:r>
            <a:r>
              <a:rPr lang="en-US" sz="1800" dirty="0" err="1" smtClean="0"/>
              <a:t>rwx</a:t>
            </a:r>
            <a:r>
              <a:rPr lang="en-US" sz="1800" dirty="0" smtClean="0"/>
              <a:t> : owner </a:t>
            </a:r>
          </a:p>
          <a:p>
            <a:pPr marL="0" indent="0">
              <a:buFont typeface="Arial" charset="0"/>
              <a:buNone/>
              <a:defRPr/>
            </a:pPr>
            <a:r>
              <a:rPr lang="en-US" sz="1800" dirty="0"/>
              <a:t> </a:t>
            </a:r>
            <a:r>
              <a:rPr lang="en-US" sz="1800" dirty="0" smtClean="0"/>
              <a:t>   </a:t>
            </a:r>
            <a:r>
              <a:rPr lang="en-US" sz="1800" dirty="0" err="1" smtClean="0"/>
              <a:t>rwx</a:t>
            </a:r>
            <a:r>
              <a:rPr lang="en-US" sz="1800" dirty="0" smtClean="0"/>
              <a:t> : group</a:t>
            </a:r>
          </a:p>
          <a:p>
            <a:pPr marL="0" indent="0">
              <a:buFont typeface="Arial" charset="0"/>
              <a:buNone/>
              <a:defRPr/>
            </a:pPr>
            <a:r>
              <a:rPr lang="en-US" sz="1800" dirty="0"/>
              <a:t> </a:t>
            </a:r>
            <a:r>
              <a:rPr lang="en-US" sz="1800" dirty="0" smtClean="0"/>
              <a:t>      </a:t>
            </a:r>
            <a:r>
              <a:rPr lang="en-US" sz="1800" dirty="0" err="1" smtClean="0"/>
              <a:t>rwx</a:t>
            </a:r>
            <a:r>
              <a:rPr lang="en-US" sz="1800" dirty="0" smtClean="0"/>
              <a:t>: world</a:t>
            </a:r>
          </a:p>
          <a:p>
            <a:pPr marL="0" indent="0">
              <a:buFont typeface="Arial" charset="0"/>
              <a:buNone/>
              <a:defRPr/>
            </a:pPr>
            <a:r>
              <a:rPr lang="en-US" sz="1800" dirty="0"/>
              <a:t> </a:t>
            </a:r>
            <a:r>
              <a:rPr lang="en-US" sz="1800" dirty="0" smtClean="0"/>
              <a:t>r read    (4)</a:t>
            </a:r>
          </a:p>
          <a:p>
            <a:pPr marL="0" indent="0">
              <a:buFont typeface="Arial" charset="0"/>
              <a:buNone/>
              <a:defRPr/>
            </a:pPr>
            <a:r>
              <a:rPr lang="en-US" sz="1800" dirty="0"/>
              <a:t> </a:t>
            </a:r>
            <a:r>
              <a:rPr lang="en-US" sz="1800" dirty="0" smtClean="0"/>
              <a:t>w write   (2)</a:t>
            </a:r>
          </a:p>
          <a:p>
            <a:pPr marL="0" indent="0">
              <a:buFont typeface="Arial" charset="0"/>
              <a:buNone/>
              <a:defRPr/>
            </a:pPr>
            <a:r>
              <a:rPr lang="en-US" sz="1800" dirty="0"/>
              <a:t> </a:t>
            </a:r>
            <a:r>
              <a:rPr lang="en-US" sz="1800" dirty="0" smtClean="0"/>
              <a:t>x execute (1)</a:t>
            </a:r>
          </a:p>
          <a:p>
            <a:pPr marL="0" indent="0">
              <a:buFont typeface="Arial" charset="0"/>
              <a:buNone/>
              <a:defRPr/>
            </a:pPr>
            <a:endParaRPr lang="en-US" sz="1800" dirty="0"/>
          </a:p>
          <a:p>
            <a:pPr marL="0" indent="0">
              <a:buFont typeface="Arial" charset="0"/>
              <a:buNone/>
              <a:defRPr/>
            </a:pPr>
            <a:r>
              <a:rPr lang="en-US" sz="1800" dirty="0" smtClean="0"/>
              <a:t>Which ever way you add these 3 numbers, you know which integers </a:t>
            </a:r>
          </a:p>
          <a:p>
            <a:pPr marL="0" indent="0">
              <a:buFont typeface="Arial" charset="0"/>
              <a:buNone/>
              <a:defRPr/>
            </a:pPr>
            <a:r>
              <a:rPr lang="en-US" sz="1800" dirty="0" smtClean="0"/>
              <a:t>were used (6 is always 4+2, 5 is 4+1, 4 is by itself, 0 is none of them </a:t>
            </a:r>
            <a:r>
              <a:rPr lang="en-US" sz="1800" dirty="0" err="1" smtClean="0"/>
              <a:t>etc</a:t>
            </a:r>
            <a:r>
              <a:rPr lang="en-US" sz="1800" dirty="0" smtClean="0"/>
              <a:t> …)</a:t>
            </a:r>
          </a:p>
          <a:p>
            <a:pPr marL="0" indent="0">
              <a:buFont typeface="Arial" charset="0"/>
              <a:buNone/>
              <a:defRPr/>
            </a:pPr>
            <a:r>
              <a:rPr lang="en-US" sz="1800" dirty="0" smtClean="0"/>
              <a:t>So, when you have:</a:t>
            </a:r>
            <a:endParaRPr lang="en-US" sz="1800" dirty="0"/>
          </a:p>
          <a:p>
            <a:pPr marL="0" indent="0">
              <a:buFont typeface="Arial" charset="0"/>
              <a:buNone/>
              <a:defRPr/>
            </a:pPr>
            <a:r>
              <a:rPr lang="en-US" sz="1800" b="1" dirty="0" err="1">
                <a:solidFill>
                  <a:srgbClr val="800000"/>
                </a:solidFill>
              </a:rPr>
              <a:t>c</a:t>
            </a:r>
            <a:r>
              <a:rPr lang="en-US" sz="1800" b="1" dirty="0" err="1" smtClean="0">
                <a:solidFill>
                  <a:srgbClr val="800000"/>
                </a:solidFill>
              </a:rPr>
              <a:t>hmod</a:t>
            </a:r>
            <a:r>
              <a:rPr lang="en-US" sz="1800" b="1" dirty="0" smtClean="0">
                <a:solidFill>
                  <a:srgbClr val="800000"/>
                </a:solidFill>
              </a:rPr>
              <a:t> 400 &lt;file name&gt;</a:t>
            </a:r>
          </a:p>
          <a:p>
            <a:pPr marL="0" indent="0">
              <a:buFont typeface="Arial" charset="0"/>
              <a:buNone/>
              <a:defRPr/>
            </a:pPr>
            <a:r>
              <a:rPr lang="en-US" sz="1800" dirty="0" smtClean="0"/>
              <a:t>It is “r” for the the file owner </a:t>
            </a:r>
            <a:r>
              <a:rPr lang="en-US" sz="1800" b="1" dirty="0" smtClean="0"/>
              <a:t>only</a:t>
            </a:r>
            <a:r>
              <a:rPr lang="en-US" sz="1800" dirty="0" smtClean="0"/>
              <a:t> </a:t>
            </a:r>
            <a:endParaRPr lang="en-US" sz="1800" dirty="0"/>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a:t>
            </a:r>
            <a:r>
              <a:rPr lang="en-US" sz="3200" dirty="0" smtClean="0">
                <a:ea typeface="ＭＳ Ｐゴシック" charset="0"/>
              </a:rPr>
              <a:t>file </a:t>
            </a:r>
            <a:br>
              <a:rPr lang="en-US" sz="3200" dirty="0" smtClean="0">
                <a:ea typeface="ＭＳ Ｐゴシック" charset="0"/>
              </a:rPr>
            </a:br>
            <a:r>
              <a:rPr lang="en-US" sz="3200" dirty="0" smtClean="0">
                <a:ea typeface="ＭＳ Ｐゴシック" charset="0"/>
              </a:rPr>
              <a:t>(Mac/Linux)</a:t>
            </a:r>
            <a:endParaRPr lang="en-US" sz="3200" dirty="0">
              <a:ea typeface="ＭＳ Ｐゴシック" charset="0"/>
            </a:endParaRPr>
          </a:p>
        </p:txBody>
      </p:sp>
    </p:spTree>
    <p:extLst>
      <p:ext uri="{BB962C8B-B14F-4D97-AF65-F5344CB8AC3E}">
        <p14:creationId xmlns:p14="http://schemas.microsoft.com/office/powerpoint/2010/main" val="206425472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into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cd </a:t>
            </a:r>
            <a:r>
              <a:rPr lang="en-CA" sz="2000" dirty="0" err="1" smtClean="0"/>
              <a:t>cshl</a:t>
            </a:r>
            <a:r>
              <a:rPr lang="en-CA" sz="2000" dirty="0" smtClean="0"/>
              <a:t>/</a:t>
            </a:r>
          </a:p>
          <a:p>
            <a:pPr>
              <a:buClrTx/>
              <a:buFontTx/>
              <a:buNone/>
              <a:defRPr/>
            </a:pPr>
            <a:r>
              <a:rPr lang="en-CA" sz="2000" dirty="0" err="1" smtClean="0"/>
              <a:t>chmod</a:t>
            </a:r>
            <a:r>
              <a:rPr lang="en-CA" sz="2000" dirty="0" smtClean="0"/>
              <a:t> 400 </a:t>
            </a:r>
            <a:r>
              <a:rPr lang="en-CA" sz="2000" dirty="0" err="1" smtClean="0"/>
              <a:t>CSHL.pem</a:t>
            </a:r>
            <a:endParaRPr lang="en-CA" sz="2000" dirty="0" smtClean="0"/>
          </a:p>
          <a:p>
            <a:pPr>
              <a:buClrTx/>
              <a:buFontTx/>
              <a:buNone/>
              <a:defRPr/>
            </a:pPr>
            <a:r>
              <a:rPr lang="en-CA" sz="2000" dirty="0" err="1" smtClean="0"/>
              <a:t>ssh</a:t>
            </a:r>
            <a:r>
              <a:rPr lang="en-CA" sz="2000" dirty="0" smtClean="0"/>
              <a:t> -</a:t>
            </a:r>
            <a:r>
              <a:rPr lang="en-CA" sz="2000" dirty="0" err="1" smtClean="0"/>
              <a:t>i</a:t>
            </a:r>
            <a:r>
              <a:rPr lang="en-CA" sz="2000" dirty="0" smtClean="0"/>
              <a:t> </a:t>
            </a:r>
            <a:r>
              <a:rPr lang="en-CA" sz="2000" dirty="0" err="1" smtClean="0"/>
              <a:t>CSHL.pem</a:t>
            </a:r>
            <a:r>
              <a:rPr lang="en-CA" sz="2000" dirty="0" smtClean="0"/>
              <a:t> </a:t>
            </a:r>
            <a:r>
              <a:rPr lang="en-CA" sz="2000" dirty="0" err="1" smtClean="0"/>
              <a:t>ubuntu</a:t>
            </a:r>
            <a:r>
              <a:rPr lang="en-CA" sz="2000" dirty="0" smtClean="0"/>
              <a:t>@[YOUR PUBLIC DNS]</a:t>
            </a:r>
          </a:p>
        </p:txBody>
      </p:sp>
    </p:spTree>
    <p:extLst>
      <p:ext uri="{BB962C8B-B14F-4D97-AF65-F5344CB8AC3E}">
        <p14:creationId xmlns:p14="http://schemas.microsoft.com/office/powerpoint/2010/main" val="11341102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a:t>
            </a:r>
            <a:r>
              <a:rPr lang="en-US" sz="3200" dirty="0" smtClean="0">
                <a:ea typeface="ＭＳ Ｐゴシック" charset="0"/>
              </a:rPr>
              <a:t>computer</a:t>
            </a:r>
            <a:br>
              <a:rPr lang="en-US" sz="3200" dirty="0" smtClean="0">
                <a:ea typeface="ＭＳ Ｐゴシック" charset="0"/>
              </a:rPr>
            </a:br>
            <a:r>
              <a:rPr lang="en-US" sz="3200" dirty="0" smtClean="0">
                <a:ea typeface="ＭＳ Ｐゴシック" charset="0"/>
              </a:rPr>
              <a:t>(using a web browser)</a:t>
            </a:r>
            <a:endParaRPr lang="en-US" sz="3200" dirty="0">
              <a:ea typeface="ＭＳ Ｐゴシック" charset="0"/>
            </a:endParaRPr>
          </a:p>
        </p:txBody>
      </p:sp>
      <p:sp>
        <p:nvSpPr>
          <p:cNvPr id="2" name="TextBox 1"/>
          <p:cNvSpPr txBox="1"/>
          <p:nvPr/>
        </p:nvSpPr>
        <p:spPr>
          <a:xfrm>
            <a:off x="1619672" y="5733256"/>
            <a:ext cx="4030270" cy="461665"/>
          </a:xfrm>
          <a:prstGeom prst="rect">
            <a:avLst/>
          </a:prstGeom>
          <a:noFill/>
        </p:spPr>
        <p:txBody>
          <a:bodyPr wrap="none" rtlCol="0">
            <a:spAutoFit/>
          </a:bodyPr>
          <a:lstStyle/>
          <a:p>
            <a:r>
              <a:rPr lang="en-US" dirty="0"/>
              <a:t>http:/</a:t>
            </a:r>
            <a:r>
              <a:rPr lang="en-US" dirty="0" smtClean="0"/>
              <a:t>/[YOUR PUBLIC DNS]/</a:t>
            </a:r>
            <a:endParaRPr lang="en-US" dirty="0"/>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11637847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out of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a:t>
            </a:r>
            <a:r>
              <a:rPr lang="en-US" b="1" dirty="0" smtClean="0"/>
              <a:t>Linux – simply type exit</a:t>
            </a:r>
            <a:endParaRPr lang="en-US" b="1" dirty="0"/>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smtClean="0"/>
              <a:t>Note, this disconnects the terminal session (</a:t>
            </a:r>
            <a:r>
              <a:rPr lang="en-US" dirty="0" err="1" smtClean="0"/>
              <a:t>ssh</a:t>
            </a:r>
            <a:r>
              <a:rPr lang="en-US" dirty="0" smtClean="0"/>
              <a:t> connection) to your cloud instance. But, your cloud instance is still running! See next slide for how to stop your instance.</a:t>
            </a:r>
            <a:endParaRPr lang="en-US" dirty="0"/>
          </a:p>
        </p:txBody>
      </p:sp>
    </p:spTree>
    <p:extLst>
      <p:ext uri="{BB962C8B-B14F-4D97-AF65-F5344CB8AC3E}">
        <p14:creationId xmlns:p14="http://schemas.microsoft.com/office/powerpoint/2010/main" val="91996975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you are done for the day you can “Stop” your instance – Don’t Terminate!</a:t>
            </a:r>
            <a:endParaRPr lang="en-US" dirty="0"/>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‘Stop’</a:t>
            </a:r>
            <a:endParaRPr lang="en-US" dirty="0"/>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40982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111796473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smtClean="0"/>
              <a:t>Next morning, you can “Start” your instance again</a:t>
            </a:r>
            <a:endParaRPr lang="en-US" dirty="0"/>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‘Start’</a:t>
            </a:r>
            <a:endParaRPr lang="en-US" dirty="0"/>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995596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a:t>
            </a:r>
            <a:r>
              <a:rPr lang="en-US" sz="2000" dirty="0" smtClean="0"/>
              <a:t>hen </a:t>
            </a:r>
            <a:r>
              <a:rPr lang="en-US" sz="2000" dirty="0"/>
              <a:t>you </a:t>
            </a:r>
            <a:r>
              <a:rPr lang="en-US" sz="2000" dirty="0" smtClean="0"/>
              <a:t>restart </a:t>
            </a:r>
            <a:r>
              <a:rPr lang="en-US" sz="2000" dirty="0"/>
              <a:t>your instance you will need to find your </a:t>
            </a:r>
            <a:r>
              <a:rPr lang="en-US" sz="2000" dirty="0" smtClean="0"/>
              <a:t>new Public DNS or IP address. Select your instance and “Connect” or look in Description tab. Then go back to instructions for “Logging into your instance”</a:t>
            </a:r>
            <a:endParaRPr lang="en-US" sz="2000" dirty="0"/>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646866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a:t>
            </a:r>
            <a:r>
              <a:rPr lang="en-US" dirty="0" smtClean="0">
                <a:ea typeface="ＭＳ Ｐゴシック" charset="0"/>
              </a:rPr>
              <a:t>Mac desktop is </a:t>
            </a:r>
            <a:r>
              <a:rPr lang="en-US" dirty="0">
                <a:ea typeface="ＭＳ Ｐゴシック" charset="0"/>
              </a:rPr>
              <a:t>ready for the workshop</a:t>
            </a:r>
          </a:p>
          <a:p>
            <a:r>
              <a:rPr lang="en-US" dirty="0">
                <a:ea typeface="ＭＳ Ｐゴシック" charset="0"/>
              </a:rPr>
              <a:t>If it is not, you know where to get the information you need</a:t>
            </a:r>
          </a:p>
          <a:p>
            <a:r>
              <a:rPr lang="en-US" dirty="0" smtClean="0">
                <a:ea typeface="ＭＳ Ｐゴシック" charset="0"/>
              </a:rPr>
              <a:t>You </a:t>
            </a:r>
            <a:r>
              <a:rPr lang="en-US" dirty="0">
                <a:ea typeface="ＭＳ Ｐゴシック" charset="0"/>
              </a:rPr>
              <a:t>know how to login to AWS</a:t>
            </a:r>
          </a:p>
          <a:p>
            <a:r>
              <a:rPr lang="en-US" dirty="0" smtClean="0">
                <a:ea typeface="ＭＳ Ｐゴシック" charset="0"/>
              </a:rPr>
              <a:t>The next step is to login to your </a:t>
            </a:r>
            <a:r>
              <a:rPr lang="en-US" dirty="0" err="1" smtClean="0">
                <a:ea typeface="ＭＳ Ｐゴシック" charset="0"/>
              </a:rPr>
              <a:t>linux</a:t>
            </a:r>
            <a:r>
              <a:rPr lang="en-US" dirty="0" smtClean="0">
                <a:ea typeface="ＭＳ Ｐゴシック" charset="0"/>
              </a:rPr>
              <a:t> machine on AWS and learn the basics of a </a:t>
            </a:r>
            <a:r>
              <a:rPr lang="en-US" dirty="0" err="1" smtClean="0">
                <a:ea typeface="ＭＳ Ｐゴシック" charset="0"/>
              </a:rPr>
              <a:t>linux</a:t>
            </a:r>
            <a:r>
              <a:rPr lang="en-US" dirty="0" smtClean="0">
                <a:ea typeface="ＭＳ Ｐゴシック" charset="0"/>
              </a:rPr>
              <a:t> command line</a:t>
            </a:r>
            <a:endParaRPr lang="en-US" dirty="0">
              <a:ea typeface="ＭＳ Ｐゴシック" charset="0"/>
            </a:endParaRPr>
          </a:p>
        </p:txBody>
      </p:sp>
    </p:spTree>
    <p:extLst>
      <p:ext uri="{BB962C8B-B14F-4D97-AF65-F5344CB8AC3E}">
        <p14:creationId xmlns:p14="http://schemas.microsoft.com/office/powerpoint/2010/main" val="194466781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We are on a Coffee Break &amp; Networking Session</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11010879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We'll hit the $1000 genome during </a:t>
            </a:r>
            <a:r>
              <a:rPr lang="en-US" dirty="0" smtClean="0">
                <a:ea typeface="ＭＳ Ｐゴシック" charset="0"/>
              </a:rPr>
              <a:t>2015-</a:t>
            </a:r>
            <a:r>
              <a:rPr lang="en-US" dirty="0">
                <a:ea typeface="ＭＳ Ｐゴシック" charset="0"/>
              </a:rPr>
              <a:t>?, then 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5366803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9294848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smtClean="0"/>
              <a:t>Cloud computing providers</a:t>
            </a:r>
            <a:endParaRPr lang="en-US" dirty="0"/>
          </a:p>
        </p:txBody>
      </p:sp>
      <p:sp>
        <p:nvSpPr>
          <p:cNvPr id="5" name="Content Placeholder 2"/>
          <p:cNvSpPr>
            <a:spLocks noGrp="1"/>
          </p:cNvSpPr>
          <p:nvPr>
            <p:ph idx="1"/>
          </p:nvPr>
        </p:nvSpPr>
        <p:spPr>
          <a:xfrm>
            <a:off x="152400" y="1600200"/>
            <a:ext cx="8839200" cy="4724400"/>
          </a:xfrm>
        </p:spPr>
        <p:txBody>
          <a:bodyPr/>
          <a:lstStyle/>
          <a:p>
            <a:r>
              <a:rPr lang="en-US" dirty="0" smtClean="0"/>
              <a:t>Amazon AWS</a:t>
            </a:r>
          </a:p>
          <a:p>
            <a:pPr lvl="1"/>
            <a:r>
              <a:rPr lang="en-US" dirty="0">
                <a:hlinkClick r:id="rId2"/>
              </a:rPr>
              <a:t>https://aws.amazon.com</a:t>
            </a:r>
            <a:r>
              <a:rPr lang="en-US" dirty="0" smtClean="0">
                <a:hlinkClick r:id="rId2"/>
              </a:rPr>
              <a:t>/</a:t>
            </a:r>
            <a:r>
              <a:rPr lang="en-US" dirty="0" smtClean="0"/>
              <a:t> </a:t>
            </a:r>
          </a:p>
          <a:p>
            <a:r>
              <a:rPr lang="en-US" dirty="0" smtClean="0"/>
              <a:t>Google cloud</a:t>
            </a:r>
          </a:p>
          <a:p>
            <a:pPr lvl="1"/>
            <a:r>
              <a:rPr lang="en-US" dirty="0">
                <a:hlinkClick r:id="rId3"/>
              </a:rPr>
              <a:t>https://cloud.google.com</a:t>
            </a:r>
            <a:r>
              <a:rPr lang="en-US" dirty="0" smtClean="0">
                <a:hlinkClick r:id="rId3"/>
              </a:rPr>
              <a:t>/</a:t>
            </a:r>
            <a:endParaRPr lang="en-US" dirty="0" smtClean="0"/>
          </a:p>
          <a:p>
            <a:r>
              <a:rPr lang="en-US" dirty="0" smtClean="0"/>
              <a:t>Digital ocean</a:t>
            </a:r>
          </a:p>
          <a:p>
            <a:pPr lvl="1"/>
            <a:r>
              <a:rPr lang="en-US" dirty="0">
                <a:hlinkClick r:id="rId4"/>
              </a:rPr>
              <a:t>https://www.digitalocean.com</a:t>
            </a:r>
            <a:r>
              <a:rPr lang="en-US" dirty="0" smtClean="0">
                <a:hlinkClick r:id="rId4"/>
              </a:rPr>
              <a:t>/</a:t>
            </a:r>
            <a:endParaRPr lang="en-US" dirty="0" smtClean="0"/>
          </a:p>
          <a:p>
            <a:r>
              <a:rPr lang="en-US" dirty="0" smtClean="0"/>
              <a:t>Others I have not tried:</a:t>
            </a:r>
          </a:p>
          <a:p>
            <a:pPr lvl="1"/>
            <a:r>
              <a:rPr lang="en-US" dirty="0"/>
              <a:t>Microsoft Azure (</a:t>
            </a:r>
            <a:r>
              <a:rPr lang="en-US" dirty="0">
                <a:hlinkClick r:id="rId5"/>
              </a:rPr>
              <a:t>https://azure.microsoft.com/en-us</a:t>
            </a:r>
            <a:r>
              <a:rPr lang="en-US" dirty="0" smtClean="0">
                <a:hlinkClick r:id="rId5"/>
              </a:rPr>
              <a:t>/</a:t>
            </a:r>
            <a:r>
              <a:rPr lang="en-US" dirty="0" smtClean="0"/>
              <a:t>)</a:t>
            </a:r>
          </a:p>
          <a:p>
            <a:pPr lvl="1"/>
            <a:r>
              <a:rPr lang="en-US" dirty="0"/>
              <a:t>Rackspace cloud (</a:t>
            </a:r>
            <a:r>
              <a:rPr lang="en-US" dirty="0">
                <a:hlinkClick r:id="rId6"/>
              </a:rPr>
              <a:t>http://www.rackspace.com/</a:t>
            </a:r>
            <a:r>
              <a:rPr lang="en-US" dirty="0" smtClean="0">
                <a:hlinkClick r:id="rId6"/>
              </a:rPr>
              <a:t>cloud</a:t>
            </a:r>
            <a:r>
              <a:rPr lang="en-US" dirty="0" smtClean="0"/>
              <a:t>) </a:t>
            </a:r>
            <a:endParaRPr lang="en-US" dirty="0"/>
          </a:p>
        </p:txBody>
      </p:sp>
    </p:spTree>
    <p:extLst>
      <p:ext uri="{BB962C8B-B14F-4D97-AF65-F5344CB8AC3E}">
        <p14:creationId xmlns:p14="http://schemas.microsoft.com/office/powerpoint/2010/main" val="350836747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9479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9903</TotalTime>
  <Words>1529</Words>
  <Application>Microsoft Macintosh PowerPoint</Application>
  <PresentationFormat>On-screen Show (4:3)</PresentationFormat>
  <Paragraphs>193</Paragraphs>
  <Slides>43</Slides>
  <Notes>6</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Canadian Bioinformatics Workshops</vt:lpstr>
      <vt:lpstr>PowerPoint Presentation</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In this workshop:</vt:lpstr>
      <vt:lpstr>Things we have set up:</vt:lpstr>
      <vt:lpstr>Amazon AWS documentation</vt:lpstr>
      <vt:lpstr>Logging into Amazon AWS</vt:lpstr>
      <vt:lpstr>Login to AWS console </vt:lpstr>
      <vt:lpstr>Select "EC2" service</vt:lpstr>
      <vt:lpstr>Launch a new Instance</vt:lpstr>
      <vt:lpstr>Choose an AMI – Find the CSHL SEQTEC 2016 AMI in the Community AMIs</vt:lpstr>
      <vt:lpstr>Choose “m4.2xlarge” instance type, then "Next: Configure Instance Details".</vt:lpstr>
      <vt:lpstr>Select "Protect against accidental termination", then "Next: Add Storage".</vt:lpstr>
      <vt:lpstr>You should see "snap-xxxxxxx" (32GB) and "snap-xxxxxxx" (80GB) as the two storage volumes selected. Then, "Next: Tag Instance"</vt:lpstr>
      <vt:lpstr>Create a tag like “Name=ObiGriffith”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"CSHL_2016" and then Launch.</vt:lpstr>
      <vt:lpstr>View Instances to see your new instance spinning up!</vt:lpstr>
      <vt:lpstr>Find YOUR instance, select it, and then hit connect for instructions on how to connect</vt:lpstr>
      <vt:lpstr>Take note of your Public DNS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Obtain your AWS ‘key’ file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Obi Griffith</cp:lastModifiedBy>
  <cp:revision>661</cp:revision>
  <dcterms:created xsi:type="dcterms:W3CDTF">2010-04-21T18:53:51Z</dcterms:created>
  <dcterms:modified xsi:type="dcterms:W3CDTF">2017-07-08T18:02:55Z</dcterms:modified>
</cp:coreProperties>
</file>